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handoutMasterIdLst>
    <p:handoutMasterId r:id="rId43"/>
  </p:handoutMasterIdLst>
  <p:sldIdLst>
    <p:sldId id="256" r:id="rId2"/>
    <p:sldId id="272" r:id="rId3"/>
    <p:sldId id="274" r:id="rId4"/>
    <p:sldId id="344" r:id="rId5"/>
    <p:sldId id="345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46" r:id="rId15"/>
    <p:sldId id="292" r:id="rId16"/>
    <p:sldId id="293" r:id="rId17"/>
    <p:sldId id="336" r:id="rId18"/>
    <p:sldId id="337" r:id="rId19"/>
    <p:sldId id="273" r:id="rId20"/>
    <p:sldId id="357" r:id="rId21"/>
    <p:sldId id="355" r:id="rId22"/>
    <p:sldId id="356" r:id="rId23"/>
    <p:sldId id="358" r:id="rId24"/>
    <p:sldId id="281" r:id="rId25"/>
    <p:sldId id="307" r:id="rId26"/>
    <p:sldId id="339" r:id="rId27"/>
    <p:sldId id="359" r:id="rId28"/>
    <p:sldId id="360" r:id="rId29"/>
    <p:sldId id="361" r:id="rId30"/>
    <p:sldId id="362" r:id="rId31"/>
    <p:sldId id="363" r:id="rId32"/>
    <p:sldId id="271" r:id="rId33"/>
    <p:sldId id="275" r:id="rId34"/>
    <p:sldId id="270" r:id="rId35"/>
    <p:sldId id="289" r:id="rId36"/>
    <p:sldId id="290" r:id="rId37"/>
    <p:sldId id="343" r:id="rId38"/>
    <p:sldId id="366" r:id="rId39"/>
    <p:sldId id="365" r:id="rId40"/>
    <p:sldId id="341" r:id="rId41"/>
  </p:sldIdLst>
  <p:sldSz cx="9144000" cy="6858000" type="screen4x3"/>
  <p:notesSz cx="6858000" cy="9144000"/>
  <p:defaultTextStyle>
    <a:defPPr>
      <a:defRPr lang="en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3399"/>
    <a:srgbClr val="336699"/>
    <a:srgbClr val="008080"/>
    <a:srgbClr val="0099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14" autoAdjust="0"/>
    <p:restoredTop sz="90709" autoAdjust="0"/>
  </p:normalViewPr>
  <p:slideViewPr>
    <p:cSldViewPr>
      <p:cViewPr varScale="1">
        <p:scale>
          <a:sx n="84" d="100"/>
          <a:sy n="84" d="100"/>
        </p:scale>
        <p:origin x="105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CA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CA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r>
              <a:rPr lang="en-CA"/>
              <a:t>Grafting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B4A4D46-CFCF-4F80-80B5-EA29CD4B787E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3854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CA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CA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CA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1E25A614-F043-457B-88B1-C70F8F0474D9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5A614-F043-457B-88B1-C70F8F0474D9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335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5A614-F043-457B-88B1-C70F8F0474D9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089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5A614-F043-457B-88B1-C70F8F0474D9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0502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5A614-F043-457B-88B1-C70F8F0474D9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697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5A614-F043-457B-88B1-C70F8F0474D9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2767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3A1E4-B154-4AF0-BA08-72EF4EF70007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929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5A614-F043-457B-88B1-C70F8F0474D9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871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E739318F-BCE1-4338-85E9-A7DED6323DDF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B0B4966-02AF-46CB-9A2E-2460D0C4B952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r>
              <a:rPr lang="en-CA" dirty="0" smtClean="0"/>
              <a:t>HORT  2463</a:t>
            </a:r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3F0C28D-FC84-4637-93CB-6ECC9B0502C8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15616" y="6381328"/>
            <a:ext cx="4212264" cy="274320"/>
          </a:xfrm>
        </p:spPr>
        <p:txBody>
          <a:bodyPr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3FE964-5CBD-48F4-A27E-74D1BBE2C1B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642479-9E90-438F-BBF0-133020F9634C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0F74A3-97BC-4294-B498-9880FFA7D93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C59B42-0530-4A5A-BD00-54BF095C468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E789C500-126E-41C2-9D7C-6CB7FFE82DB0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993E1000-B738-471D-9D49-65C368BC50A4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r>
              <a:rPr lang="en-CA" smtClean="0"/>
              <a:t>HORT 1261</a:t>
            </a:r>
            <a:endParaRPr lang="en-C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A9FB6AC-DEAF-4091-A5A1-A70F25447B16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HORT 1261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F8032DCF-95FB-403D-900C-159D99C33536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87C7CD-13CB-4CF4-A92D-1ECF6978626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HORT 1261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ABEEECB6-CE9D-4EB8-ACF9-AEA1694DDBC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6F5F8C-313B-4297-9EA1-989CC6ABBBB0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F7CB6D-BCA6-45EB-919C-1B196C032651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FCC193-343E-45A3-B084-C5E173DAE35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7E281D-8BD9-42F6-BEC8-68A7D25458B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5ED2E29-82CC-476B-8866-CC8235FF21B1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2C1EF84-109C-4A32-A660-8D86859BEBB9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36BFFD86-D203-4784-8E3B-31BFA59AE28F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B328575-9CBE-4A12-87ED-0581EA78BB56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r>
              <a:rPr lang="en-CA" smtClean="0"/>
              <a:t>HORT 1261</a:t>
            </a:r>
            <a:endParaRPr lang="en-CA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3A69B95B-D4BB-4E76-AFAE-31A0126CEF0E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737DA803-21F5-4A0C-BAB7-7B241C99430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3978558" y="2819400"/>
            <a:ext cx="5129946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Week </a:t>
            </a:r>
            <a:r>
              <a:rPr lang="en-US" dirty="0" smtClean="0"/>
              <a:t>#5</a:t>
            </a:r>
            <a:endParaRPr lang="en-CA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6C0107D2-01B2-4FAB-BF6F-F339113FA6AB}" type="slidenum">
              <a:rPr lang="en-CA"/>
              <a:pPr/>
              <a:t>1</a:t>
            </a:fld>
            <a:endParaRPr lang="en-CA"/>
          </a:p>
        </p:txBody>
      </p:sp>
      <p:pic>
        <p:nvPicPr>
          <p:cNvPr id="7" name="Picture 6" descr="Imag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260648"/>
            <a:ext cx="4967886" cy="6597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148064" y="764704"/>
            <a:ext cx="374441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CA" sz="6600" b="1" cap="none" spc="0" dirty="0">
                <a:ln/>
                <a:solidFill>
                  <a:srgbClr val="92D050"/>
                </a:solidFill>
                <a:effectLst/>
              </a:rPr>
              <a:t>Grafting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To produce earlier flowering or fruiting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2050" name="Picture 2" descr="http://s0.geograph.org.uk/geophotos/01/47/60/1476095_89a1bf7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49288"/>
            <a:ext cx="60960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308648" y="6021288"/>
            <a:ext cx="28620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http://www.geograph.org.uk/photo/1476095</a:t>
            </a:r>
          </a:p>
        </p:txBody>
      </p:sp>
    </p:spTree>
    <p:extLst>
      <p:ext uri="{BB962C8B-B14F-4D97-AF65-F5344CB8AC3E}">
        <p14:creationId xmlns:p14="http://schemas.microsoft.com/office/powerpoint/2010/main" val="19957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 repair damaged plants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4098" name="Picture 2" descr="Grafting Series..... - Kristian Septimius Krogh/E+/Getty Im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0" y="1477368"/>
            <a:ext cx="4717680" cy="313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2108" y="462173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http://treesandshrubs.about.com/od/pruning/a/repair-broken-trees.htm</a:t>
            </a:r>
          </a:p>
        </p:txBody>
      </p:sp>
      <p:pic>
        <p:nvPicPr>
          <p:cNvPr id="4100" name="Picture 4" descr="http://www.appleman.ca/korchard/Images2/bridg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64904"/>
            <a:ext cx="4081412" cy="3792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940152" y="6357368"/>
            <a:ext cx="28620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http://www.appleman.ca/korchard/bridgrft.htm</a:t>
            </a:r>
          </a:p>
        </p:txBody>
      </p:sp>
    </p:spTree>
    <p:extLst>
      <p:ext uri="{BB962C8B-B14F-4D97-AF65-F5344CB8AC3E}">
        <p14:creationId xmlns:p14="http://schemas.microsoft.com/office/powerpoint/2010/main" val="9280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To change the variety of the resulting plant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5724128" y="4165315"/>
            <a:ext cx="30060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http://county.wsu.edu/chelan-douglas/agriculture/treefruit/Pages/Bark_Grafting.aspx</a:t>
            </a:r>
          </a:p>
        </p:txBody>
      </p:sp>
      <p:pic>
        <p:nvPicPr>
          <p:cNvPr id="3076" name="Picture 4" descr="http://county.wsu.edu/chelan-douglas/agriculture/treefruit/PublishingImages/graftA1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" y="2774665"/>
            <a:ext cx="5645833" cy="3763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county.wsu.edu/chelan-douglas/agriculture/treefruit/PublishingImages/graftJA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736"/>
            <a:ext cx="4114800" cy="2781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 smtClean="0"/>
              <a:t>To create plants tolerant to environmental conditions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5122" name="Picture 2" descr="http://blog.marianilandscape.com/wp-content/uploads/Grafted-rose-bud-uni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2"/>
          <a:stretch/>
        </p:blipFill>
        <p:spPr bwMode="auto">
          <a:xfrm>
            <a:off x="154955" y="1765970"/>
            <a:ext cx="4653102" cy="3320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bakker-holland.hu/is-bin/intershop.static/WFS/org-18hu-Site/org/hu_HU/XL/860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65970"/>
            <a:ext cx="4083652" cy="4926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2794" y="6623774"/>
            <a:ext cx="37261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http://www.bakker-holland.hu/termek/torzses-rozsa-nostalgie-/</a:t>
            </a:r>
          </a:p>
        </p:txBody>
      </p:sp>
      <p:sp>
        <p:nvSpPr>
          <p:cNvPr id="7" name="Rectangle 6"/>
          <p:cNvSpPr/>
          <p:nvPr/>
        </p:nvSpPr>
        <p:spPr>
          <a:xfrm>
            <a:off x="629816" y="5157192"/>
            <a:ext cx="35821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http://plantanswers.com/grandmas_yellow_rose07.htm</a:t>
            </a:r>
          </a:p>
        </p:txBody>
      </p:sp>
    </p:spTree>
    <p:extLst>
      <p:ext uri="{BB962C8B-B14F-4D97-AF65-F5344CB8AC3E}">
        <p14:creationId xmlns:p14="http://schemas.microsoft.com/office/powerpoint/2010/main" val="278702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CA" sz="4000" dirty="0" smtClean="0"/>
              <a:t>To create something new</a:t>
            </a:r>
            <a:endParaRPr lang="en-CA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98612" y="6165304"/>
            <a:ext cx="32941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/>
              <a:t>https://www.pinterest.com/pin/417216352954299158/</a:t>
            </a:r>
            <a:endParaRPr lang="en-CA" sz="1100" dirty="0"/>
          </a:p>
        </p:txBody>
      </p:sp>
      <p:pic>
        <p:nvPicPr>
          <p:cNvPr id="6146" name="Picture 2" descr="http://technabob.com/blog/wp-content/uploads/2013/10/tomtato_tomato_potato_2-620x6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916833"/>
            <a:ext cx="4248471" cy="4248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prospectrockpermaculture.files.wordpress.com/2014/04/multigraft.jpg?w=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980" y="1850318"/>
            <a:ext cx="4381500" cy="4381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31754" y="6093296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https://prospectrockpermaculture.wordpress.com/tag/cross-pollination</a:t>
            </a:r>
            <a:r>
              <a:rPr lang="en-US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1640" y="126876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err="1" smtClean="0"/>
              <a:t>Pomato</a:t>
            </a:r>
            <a:endParaRPr lang="en-CA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788024" y="1196752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 smtClean="0"/>
              <a:t>Fruit Salad</a:t>
            </a:r>
            <a:endParaRPr lang="en-CA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Graft Compatibility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  <a:defRPr/>
            </a:pPr>
            <a:r>
              <a:rPr lang="en-US" sz="4000" b="1" u="sng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Relationship</a:t>
            </a:r>
            <a:r>
              <a:rPr lang="en-US" sz="40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       </a:t>
            </a:r>
            <a:r>
              <a:rPr lang="en-US" sz="4000" b="1" u="sng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Grafting Success</a:t>
            </a:r>
            <a:r>
              <a:rPr lang="en-US" sz="4000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>
              <a:buNone/>
              <a:defRPr/>
            </a:pPr>
            <a:endParaRPr lang="en-US" sz="4000" dirty="0" smtClean="0"/>
          </a:p>
          <a:p>
            <a:pPr>
              <a:buNone/>
              <a:defRPr/>
            </a:pPr>
            <a:r>
              <a:rPr lang="en-US" dirty="0" smtClean="0"/>
              <a:t>Within a species                             Excellent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buNone/>
              <a:defRPr/>
            </a:pPr>
            <a:r>
              <a:rPr lang="en-US" dirty="0" smtClean="0"/>
              <a:t>Two species within genus            Good 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buNone/>
              <a:defRPr/>
            </a:pPr>
            <a:r>
              <a:rPr lang="en-US" dirty="0" smtClean="0"/>
              <a:t>Two genera within a family          Possible 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buNone/>
              <a:defRPr/>
            </a:pPr>
            <a:r>
              <a:rPr lang="en-US" dirty="0" smtClean="0"/>
              <a:t>Two families within an order       Very rare</a:t>
            </a:r>
          </a:p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15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CA" b="1" dirty="0" smtClean="0">
                <a:solidFill>
                  <a:srgbClr val="92D050"/>
                </a:solidFill>
              </a:rPr>
              <a:t>Requirements For Success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5"/>
          </a:xfrm>
        </p:spPr>
        <p:txBody>
          <a:bodyPr>
            <a:normAutofit/>
          </a:bodyPr>
          <a:lstStyle/>
          <a:p>
            <a:r>
              <a:rPr lang="en-US" dirty="0" smtClean="0"/>
              <a:t>Stock and scion must be compatible</a:t>
            </a:r>
          </a:p>
          <a:p>
            <a:r>
              <a:rPr lang="en-US" dirty="0" smtClean="0"/>
              <a:t>Rootstock diameter grater or close to the scion diameter</a:t>
            </a:r>
          </a:p>
          <a:p>
            <a:r>
              <a:rPr lang="en-US" dirty="0" smtClean="0"/>
              <a:t>Cambial regions of stock and scion must be intimate</a:t>
            </a:r>
          </a:p>
          <a:p>
            <a:r>
              <a:rPr lang="en-US" dirty="0" smtClean="0"/>
              <a:t>Stock and scion in proper physiological stage</a:t>
            </a:r>
          </a:p>
          <a:p>
            <a:r>
              <a:rPr lang="en-US" dirty="0" smtClean="0"/>
              <a:t>Waterproof graft junction</a:t>
            </a:r>
          </a:p>
          <a:p>
            <a:r>
              <a:rPr lang="en-US" dirty="0" smtClean="0"/>
              <a:t>Timing of graft</a:t>
            </a:r>
          </a:p>
          <a:p>
            <a:r>
              <a:rPr lang="en-US" dirty="0" smtClean="0"/>
              <a:t>Proper care until graft unites</a:t>
            </a:r>
          </a:p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16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pPr algn="ctr"/>
            <a:r>
              <a:rPr lang="en-CA" b="1" dirty="0" err="1" smtClean="0">
                <a:solidFill>
                  <a:srgbClr val="92D050"/>
                </a:solidFill>
              </a:rPr>
              <a:t>Interstock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46236"/>
            <a:ext cx="5338936" cy="4951115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 A second stock placed between the scion and rootstock</a:t>
            </a:r>
          </a:p>
          <a:p>
            <a:endParaRPr lang="en-CA" dirty="0" smtClean="0"/>
          </a:p>
          <a:p>
            <a:r>
              <a:rPr lang="en-CA" dirty="0" smtClean="0"/>
              <a:t>Used to reduces scion vigor</a:t>
            </a:r>
          </a:p>
          <a:p>
            <a:endParaRPr lang="en-CA" dirty="0" smtClean="0"/>
          </a:p>
          <a:p>
            <a:r>
              <a:rPr lang="en-CA" dirty="0" smtClean="0"/>
              <a:t>Used to make dwarf apple trees on a stable rootstock that does not require staking</a:t>
            </a:r>
          </a:p>
          <a:p>
            <a:pPr>
              <a:buNone/>
            </a:pPr>
            <a:endParaRPr lang="en-CA" dirty="0" smtClean="0"/>
          </a:p>
          <a:p>
            <a:r>
              <a:rPr lang="en-CA" sz="3000" dirty="0" smtClean="0"/>
              <a:t>Used when a rootstock and scion are incompatible</a:t>
            </a:r>
            <a:endParaRPr lang="en-CA" sz="3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96258" name="Picture 2" descr="https://gallery.mailchimp.com/f1b3afdaf39a5fd46e2f52a28/images/di17253enz6dbf5b.gif"/>
          <p:cNvPicPr>
            <a:picLocks noChangeAspect="1" noChangeArrowheads="1"/>
          </p:cNvPicPr>
          <p:nvPr/>
        </p:nvPicPr>
        <p:blipFill>
          <a:blip r:embed="rId3" cstate="print"/>
          <a:srcRect l="10251" r="10306"/>
          <a:stretch>
            <a:fillRect/>
          </a:stretch>
        </p:blipFill>
        <p:spPr bwMode="auto">
          <a:xfrm>
            <a:off x="5724128" y="1017573"/>
            <a:ext cx="3384376" cy="5675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724128" y="6309320"/>
            <a:ext cx="29340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/>
              <a:t>http://sitesystems-landscape.com/blog/two-is-company-threes-a-crowd/</a:t>
            </a:r>
            <a:endParaRPr lang="en-CA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18</a:t>
            </a:fld>
            <a:endParaRPr lang="en-CA"/>
          </a:p>
        </p:txBody>
      </p:sp>
      <p:pic>
        <p:nvPicPr>
          <p:cNvPr id="95234" name="Picture 2" descr="http://www.hort.cornell.edu/grafting/definitions/images/DoubleWork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5" y="332656"/>
            <a:ext cx="3893163" cy="554352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364088" y="1484784"/>
            <a:ext cx="2952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Scion (Cultivar of choice</a:t>
            </a:r>
            <a:endParaRPr lang="en-CA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292080" y="342900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err="1" smtClean="0"/>
              <a:t>Interstock</a:t>
            </a:r>
            <a:r>
              <a:rPr lang="en-CA" sz="2800" dirty="0" smtClean="0"/>
              <a:t> (M9 dwarf)</a:t>
            </a:r>
            <a:endParaRPr lang="en-CA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48064" y="4437112"/>
            <a:ext cx="3528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Rootstock M2 (give a medium size vigorous tree)</a:t>
            </a:r>
            <a:endParaRPr lang="en-CA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67944" y="1772816"/>
            <a:ext cx="1296144" cy="2700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1960" y="3717032"/>
            <a:ext cx="1080120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51920" y="4725144"/>
            <a:ext cx="1296144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5931277"/>
            <a:ext cx="8820472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</a:rPr>
              <a:t>Though the scion and rootstock are incompatible they are both compatible with the </a:t>
            </a:r>
            <a:r>
              <a:rPr lang="en-CA" sz="2800" dirty="0" err="1" smtClean="0">
                <a:solidFill>
                  <a:schemeClr val="bg1"/>
                </a:solidFill>
              </a:rPr>
              <a:t>interstock</a:t>
            </a:r>
            <a:endParaRPr lang="en-CA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fting revis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67044" b="26664"/>
          <a:stretch>
            <a:fillRect/>
          </a:stretch>
        </p:blipFill>
        <p:spPr>
          <a:xfrm>
            <a:off x="611560" y="1700808"/>
            <a:ext cx="2808312" cy="4561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The Graft Union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19</a:t>
            </a:fld>
            <a:endParaRPr lang="en-CA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59632" y="3861048"/>
            <a:ext cx="288032" cy="1728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547664" y="3861048"/>
            <a:ext cx="216024" cy="1656184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755" b="5725"/>
          <a:stretch>
            <a:fillRect/>
          </a:stretch>
        </p:blipFill>
        <p:spPr bwMode="auto">
          <a:xfrm>
            <a:off x="3636144" y="1811362"/>
            <a:ext cx="5040312" cy="442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What is Grafting?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79712" y="6583680"/>
            <a:ext cx="464288" cy="274320"/>
          </a:xfrm>
        </p:spPr>
        <p:txBody>
          <a:bodyPr/>
          <a:lstStyle/>
          <a:p>
            <a:fld id="{B8F7CB6D-BCA6-45EB-919C-1B196C03265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68313" y="1571625"/>
            <a:ext cx="5687863" cy="5025727"/>
          </a:xfrm>
          <a:prstGeom prst="rect">
            <a:avLst/>
          </a:prstGeom>
          <a:noFill/>
          <a:ln w="25400">
            <a:solidFill>
              <a:srgbClr val="666699"/>
            </a:solidFill>
          </a:ln>
        </p:spPr>
        <p:txBody>
          <a:bodyPr>
            <a:normAutofit fontScale="92500" lnSpcReduction="20000"/>
          </a:bodyPr>
          <a:lstStyle/>
          <a:p>
            <a:pPr marL="292100" marR="0" lvl="0" indent="-2921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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</a:rPr>
              <a:t>Grafting is a method of asexual propagation which requires joining parts of two plants together so they unite and grow as one. </a:t>
            </a:r>
          </a:p>
          <a:p>
            <a:pPr marL="292100" marR="0" lvl="0" indent="-2921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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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" pitchFamily="18" charset="0"/>
              </a:rPr>
              <a:t>The rootstock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</a:rPr>
              <a:t>is the lower part of the combination rooted into the soil.</a:t>
            </a:r>
          </a:p>
          <a:p>
            <a:pPr marL="292100" marR="0" lvl="0" indent="-2921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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" pitchFamily="18" charset="0"/>
              </a:rPr>
              <a:t>The scion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</a:rPr>
              <a:t>is the part of the combination that will develop into the upper part of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</a:rPr>
              <a:t>the plant.</a:t>
            </a:r>
          </a:p>
          <a:p>
            <a:pPr marL="292100" marR="0" lvl="0" indent="-2921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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 descr="http://www.pots2plots.com/images/Tree%20-%20Scion%20Rootstock.jpg"/>
          <p:cNvPicPr>
            <a:picLocks noChangeAspect="1" noChangeArrowheads="1"/>
          </p:cNvPicPr>
          <p:nvPr/>
        </p:nvPicPr>
        <p:blipFill>
          <a:blip r:embed="rId2" cstate="print"/>
          <a:srcRect r="34625"/>
          <a:stretch>
            <a:fillRect/>
          </a:stretch>
        </p:blipFill>
        <p:spPr bwMode="auto">
          <a:xfrm>
            <a:off x="6236655" y="1931344"/>
            <a:ext cx="2907345" cy="3801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8532440" y="3429000"/>
            <a:ext cx="611560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CA" sz="4000" b="1" dirty="0" smtClean="0">
                <a:solidFill>
                  <a:srgbClr val="92D050"/>
                </a:solidFill>
              </a:rPr>
              <a:t>Graft Union Environment</a:t>
            </a:r>
            <a:endParaRPr lang="en-CA" sz="4000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5904656" cy="5661248"/>
          </a:xfrm>
        </p:spPr>
        <p:txBody>
          <a:bodyPr>
            <a:normAutofit fontScale="92500" lnSpcReduction="10000"/>
          </a:bodyPr>
          <a:lstStyle/>
          <a:p>
            <a:r>
              <a:rPr lang="en-CA" sz="2800" dirty="0" smtClean="0"/>
              <a:t>Temperature is kept at 20-25 </a:t>
            </a:r>
            <a:r>
              <a:rPr lang="en-CA" sz="2800" dirty="0" smtClean="0">
                <a:latin typeface="Times New Roman"/>
                <a:cs typeface="Times New Roman"/>
              </a:rPr>
              <a:t>ºC</a:t>
            </a:r>
          </a:p>
          <a:p>
            <a:pPr>
              <a:buNone/>
            </a:pPr>
            <a:endParaRPr lang="en-CA" sz="2800" dirty="0" smtClean="0">
              <a:latin typeface="Times New Roman"/>
              <a:cs typeface="Times New Roman"/>
            </a:endParaRPr>
          </a:p>
          <a:p>
            <a:r>
              <a:rPr lang="en-CA" sz="2800" dirty="0" smtClean="0">
                <a:cs typeface="Times New Roman"/>
              </a:rPr>
              <a:t>Humidity inside the tissue should be at 100% to ensure new parenchyma cells stay turgid. Achieved by waxing the graft union or placing grafted plants in a tent under cover</a:t>
            </a:r>
          </a:p>
          <a:p>
            <a:pPr>
              <a:buNone/>
            </a:pPr>
            <a:endParaRPr lang="en-CA" sz="2800" dirty="0" smtClean="0">
              <a:cs typeface="Times New Roman"/>
            </a:endParaRPr>
          </a:p>
          <a:p>
            <a:r>
              <a:rPr lang="en-CA" sz="2800" dirty="0" smtClean="0">
                <a:cs typeface="Times New Roman"/>
              </a:rPr>
              <a:t>Oxygen is required by the healing process</a:t>
            </a:r>
          </a:p>
          <a:p>
            <a:endParaRPr lang="en-CA" sz="2800" dirty="0" smtClean="0">
              <a:cs typeface="Times New Roman"/>
            </a:endParaRPr>
          </a:p>
          <a:p>
            <a:r>
              <a:rPr lang="en-CA" sz="2800" dirty="0" smtClean="0">
                <a:cs typeface="Times New Roman"/>
              </a:rPr>
              <a:t>Secure hold is achieved with a rubber band,  grafting tape, or electric tape</a:t>
            </a:r>
            <a:endParaRPr lang="en-CA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2052" name="Picture 4" descr="http://www.waldeneffect.org/20121014graftsprout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844824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084168" y="5661248"/>
            <a:ext cx="27180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/>
              <a:t>http://www.waldeneffect.org/blog/Two_grafts_for_beginners/</a:t>
            </a:r>
            <a:endParaRPr lang="en-CA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Callus Formation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b="1" dirty="0" smtClean="0">
                <a:solidFill>
                  <a:srgbClr val="00B0F0"/>
                </a:solidFill>
              </a:rPr>
              <a:t>What is Callus?</a:t>
            </a:r>
          </a:p>
          <a:p>
            <a:r>
              <a:rPr lang="en-CA" dirty="0" smtClean="0"/>
              <a:t>A mass of parenchyma cells that develop from and around wounded plant tissue at the graft union</a:t>
            </a:r>
          </a:p>
          <a:p>
            <a:r>
              <a:rPr lang="en-CA" dirty="0" smtClean="0"/>
              <a:t>Originate from both the scion and rootstock</a:t>
            </a:r>
          </a:p>
          <a:p>
            <a:r>
              <a:rPr lang="en-CA" dirty="0" smtClean="0"/>
              <a:t>The cell masses interlock and fill spaces 1-7 days after grafting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21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 r="755" b="5725"/>
          <a:stretch>
            <a:fillRect/>
          </a:stretch>
        </p:blipFill>
        <p:spPr bwMode="auto">
          <a:xfrm>
            <a:off x="1283704" y="764703"/>
            <a:ext cx="6528656" cy="5732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876256" y="2132856"/>
            <a:ext cx="2016224" cy="461665"/>
          </a:xfrm>
          <a:prstGeom prst="rect">
            <a:avLst/>
          </a:prstGeom>
          <a:solidFill>
            <a:schemeClr val="tx1"/>
          </a:solidFill>
          <a:ln w="539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Parenchyma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156176" y="2492896"/>
            <a:ext cx="792088" cy="5760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pPr algn="ctr"/>
            <a:r>
              <a:rPr lang="en-CA" dirty="0" smtClean="0"/>
              <a:t>Callus Formation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95536" y="640775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 smtClean="0"/>
              <a:t>https://www.flickr.com/photos/kpaulus/8517455784/</a:t>
            </a:r>
            <a:endParaRPr lang="en-CA" sz="1100" dirty="0"/>
          </a:p>
        </p:txBody>
      </p:sp>
      <p:pic>
        <p:nvPicPr>
          <p:cNvPr id="1026" name="Picture 2" descr="https://c1.staticflickr.com/9/8505/8517455784_ac66ab9f57_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3865863" cy="5157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 descr="http://figs4fun.com/fpix/FP522-89.jpg"/>
          <p:cNvPicPr>
            <a:picLocks noChangeAspect="1" noChangeArrowheads="1"/>
          </p:cNvPicPr>
          <p:nvPr/>
        </p:nvPicPr>
        <p:blipFill>
          <a:blip r:embed="rId3" cstate="print"/>
          <a:srcRect l="19939" r="18024"/>
          <a:stretch>
            <a:fillRect/>
          </a:stretch>
        </p:blipFill>
        <p:spPr bwMode="auto">
          <a:xfrm>
            <a:off x="4499992" y="1268760"/>
            <a:ext cx="4255587" cy="5144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5292080" y="6381328"/>
            <a:ext cx="3006080" cy="27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/>
              <a:t>http://figs4fun.com/More_Info_Grafting.html</a:t>
            </a:r>
            <a:endParaRPr lang="en-CA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Hot Pipe Callusing</a:t>
            </a:r>
            <a:endParaRPr lang="en-CA" b="1" dirty="0">
              <a:solidFill>
                <a:srgbClr val="92D050"/>
              </a:solidFill>
            </a:endParaRPr>
          </a:p>
        </p:txBody>
      </p:sp>
      <p:pic>
        <p:nvPicPr>
          <p:cNvPr id="7" name="Content Placeholder 6" descr="callus00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42572"/>
          <a:stretch>
            <a:fillRect/>
          </a:stretch>
        </p:blipFill>
        <p:spPr>
          <a:xfrm>
            <a:off x="755576" y="1412776"/>
            <a:ext cx="7632848" cy="524860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24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CC193-343E-45A3-B084-C5E173DAE35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HORT 2463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25</a:t>
            </a:fld>
            <a:endParaRPr lang="en-CA"/>
          </a:p>
        </p:txBody>
      </p:sp>
      <p:pic>
        <p:nvPicPr>
          <p:cNvPr id="65538" name="Picture 2" descr="C:\Users\valana\Pictures\2014-10-05\07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0" y="6334780"/>
            <a:ext cx="5040560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</a:rPr>
              <a:t>Pacific Northwest Propagator</a:t>
            </a:r>
            <a:endParaRPr lang="en-CA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8005" y="3473"/>
            <a:ext cx="4824096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Yellow Cedar need to be placed in the hot callusing pipes as they are more difficult to callus 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CC193-343E-45A3-B084-C5E173DAE35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HORT 2463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26</a:t>
            </a:fld>
            <a:endParaRPr lang="en-CA"/>
          </a:p>
        </p:txBody>
      </p:sp>
      <p:pic>
        <p:nvPicPr>
          <p:cNvPr id="99330" name="Picture 2" descr="http://i670.photobucket.com/albums/vv64/Glabra/Grafting%20With%20Denny%202010/26daeb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20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00" dirty="0" smtClean="0"/>
              <a:t>http://forums.gardenweb.com/forums/load/conif/msg0209435816554.html?17</a:t>
            </a:r>
            <a:endParaRPr lang="en-CA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CC193-343E-45A3-B084-C5E173DAE35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HORT 2463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98306" name="Picture 2" descr="Green House with grafted conifers photo Kasentuin0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957"/>
            <a:ext cx="9144000" cy="6860957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5720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00" dirty="0" smtClean="0"/>
              <a:t>http://forums.gardenweb.com/forums/load/conif/msg0209435816554.html?17</a:t>
            </a:r>
            <a:endParaRPr lang="en-CA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709228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</a:rPr>
              <a:t>Healing the Grafts in a Humid Environment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Cambium formation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Selected cells of newly formed callus bridge between layers of intact scion and rootstock and differentiate into new cambium cells</a:t>
            </a:r>
          </a:p>
          <a:p>
            <a:r>
              <a:rPr lang="en-CA" dirty="0" smtClean="0"/>
              <a:t>Occurs 2-3 weeks after the graft is made</a:t>
            </a:r>
          </a:p>
          <a:p>
            <a:r>
              <a:rPr lang="en-CA" dirty="0" smtClean="0"/>
              <a:t>New cambial cells produce new xylem and phloem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28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CC193-343E-45A3-B084-C5E173DAE35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HORT 2463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5" name="Content Placeholder 3" descr="graft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4824" y="887120"/>
            <a:ext cx="6899176" cy="585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5496" y="739725"/>
            <a:ext cx="2232248" cy="600164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b="1" dirty="0" smtClean="0"/>
              <a:t>Lining up cambiums</a:t>
            </a:r>
          </a:p>
          <a:p>
            <a:pPr marL="342900" indent="-342900">
              <a:buFont typeface="+mj-lt"/>
              <a:buAutoNum type="arabicPeriod"/>
            </a:pPr>
            <a:endParaRPr lang="en-CA" b="1" dirty="0" smtClean="0"/>
          </a:p>
          <a:p>
            <a:pPr marL="342900" indent="-342900">
              <a:buFont typeface="+mj-lt"/>
              <a:buAutoNum type="arabicPeriod"/>
            </a:pPr>
            <a:r>
              <a:rPr lang="en-CA" b="1" dirty="0" smtClean="0"/>
              <a:t>Wound response</a:t>
            </a:r>
          </a:p>
          <a:p>
            <a:pPr marL="342900" indent="-342900">
              <a:buFont typeface="+mj-lt"/>
              <a:buAutoNum type="arabicPeriod"/>
            </a:pPr>
            <a:endParaRPr lang="en-CA" b="1" dirty="0" smtClean="0"/>
          </a:p>
          <a:p>
            <a:pPr marL="342900" indent="-342900">
              <a:buFont typeface="+mj-lt"/>
              <a:buAutoNum type="arabicPeriod"/>
            </a:pPr>
            <a:r>
              <a:rPr lang="en-CA" b="1" dirty="0" smtClean="0"/>
              <a:t>Callus bridge formation</a:t>
            </a:r>
          </a:p>
          <a:p>
            <a:pPr marL="342900" indent="-342900">
              <a:buFont typeface="+mj-lt"/>
              <a:buAutoNum type="arabicPeriod"/>
            </a:pPr>
            <a:endParaRPr lang="en-CA" b="1" dirty="0" smtClean="0"/>
          </a:p>
          <a:p>
            <a:pPr marL="342900" indent="-342900">
              <a:buFont typeface="+mj-lt"/>
              <a:buAutoNum type="arabicPeriod"/>
            </a:pPr>
            <a:r>
              <a:rPr lang="en-CA" b="1" dirty="0" smtClean="0"/>
              <a:t>Cambium formation</a:t>
            </a:r>
          </a:p>
          <a:p>
            <a:pPr marL="342900" indent="-342900">
              <a:buFont typeface="+mj-lt"/>
              <a:buAutoNum type="arabicPeriod"/>
            </a:pPr>
            <a:endParaRPr lang="en-CA" b="1" dirty="0" smtClean="0"/>
          </a:p>
          <a:p>
            <a:pPr marL="342900" indent="-342900">
              <a:buFont typeface="+mj-lt"/>
              <a:buAutoNum type="arabicPeriod"/>
            </a:pPr>
            <a:r>
              <a:rPr lang="en-CA" b="1" dirty="0" smtClean="0"/>
              <a:t>Vascular tissue formation</a:t>
            </a:r>
            <a:endParaRPr lang="en-CA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0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smtClean="0">
                <a:solidFill>
                  <a:srgbClr val="92D050"/>
                </a:solidFill>
              </a:rPr>
              <a:t>Formation of the Graft Union</a:t>
            </a:r>
            <a:endParaRPr lang="en-CA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  <a:effectLst/>
              </a:rPr>
              <a:t>Grafting</a:t>
            </a:r>
            <a:endParaRPr lang="en-CA" b="1" dirty="0">
              <a:solidFill>
                <a:srgbClr val="92D050"/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6" name="Picture 5" descr="graft005.jpg"/>
          <p:cNvPicPr>
            <a:picLocks noChangeAspect="1"/>
          </p:cNvPicPr>
          <p:nvPr/>
        </p:nvPicPr>
        <p:blipFill>
          <a:blip r:embed="rId2" cstate="print"/>
          <a:srcRect l="29284"/>
          <a:stretch>
            <a:fillRect/>
          </a:stretch>
        </p:blipFill>
        <p:spPr>
          <a:xfrm rot="10800000">
            <a:off x="179512" y="548680"/>
            <a:ext cx="8889370" cy="5543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92D050"/>
                </a:solidFill>
              </a:rPr>
              <a:t>Budding Healing Process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46237"/>
            <a:ext cx="5764088" cy="4526280"/>
          </a:xfrm>
        </p:spPr>
        <p:txBody>
          <a:bodyPr>
            <a:noAutofit/>
          </a:bodyPr>
          <a:lstStyle/>
          <a:p>
            <a:r>
              <a:rPr lang="en-CA" sz="2800" dirty="0" smtClean="0"/>
              <a:t>Bud shield is inserted</a:t>
            </a:r>
          </a:p>
          <a:p>
            <a:r>
              <a:rPr lang="en-CA" sz="2800" dirty="0" smtClean="0"/>
              <a:t>Necrotic plate of material develops from cut cells</a:t>
            </a:r>
          </a:p>
          <a:p>
            <a:r>
              <a:rPr lang="en-CA" sz="2800" dirty="0" smtClean="0"/>
              <a:t>Callus parenchyma cells break through the necrotic plate surrounding the bud shield filling all air pockets</a:t>
            </a:r>
          </a:p>
          <a:p>
            <a:r>
              <a:rPr lang="en-CA" sz="2800" dirty="0" smtClean="0"/>
              <a:t>A continuous cambium is established between the bud and the rootstock</a:t>
            </a:r>
            <a:endParaRPr lang="en-CA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30</a:t>
            </a:fld>
            <a:endParaRPr lang="en-CA"/>
          </a:p>
        </p:txBody>
      </p:sp>
      <p:pic>
        <p:nvPicPr>
          <p:cNvPr id="1026" name="Picture 2" descr="http://apps.rhs.org.uk/Advice/ACEImages//PUB0005652_7985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0"/>
          <a:stretch/>
        </p:blipFill>
        <p:spPr bwMode="auto">
          <a:xfrm>
            <a:off x="5771254" y="1646236"/>
            <a:ext cx="3207525" cy="379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4236665" y="1988840"/>
            <a:ext cx="3215655" cy="7920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315416"/>
            <a:ext cx="8229600" cy="11430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Budding Healing Process</a:t>
            </a:r>
            <a:endParaRPr lang="en-US" b="1" dirty="0">
              <a:solidFill>
                <a:srgbClr val="92D050"/>
              </a:solidFill>
            </a:endParaRPr>
          </a:p>
        </p:txBody>
      </p:sp>
      <p:pic>
        <p:nvPicPr>
          <p:cNvPr id="4" name="Content Placeholder 3" descr="T_bud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143000"/>
            <a:ext cx="5452724" cy="552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 r="69709"/>
          <a:stretch/>
        </p:blipFill>
        <p:spPr>
          <a:xfrm>
            <a:off x="0" y="1916832"/>
            <a:ext cx="1438447" cy="4495800"/>
          </a:xfrm>
          <a:prstGeom prst="rect">
            <a:avLst/>
          </a:prstGeom>
        </p:spPr>
      </p:pic>
      <p:pic>
        <p:nvPicPr>
          <p:cNvPr id="6" name="Content Placeholder 3" descr="chip budding example.jpg"/>
          <p:cNvPicPr>
            <a:picLocks noChangeAspect="1"/>
          </p:cNvPicPr>
          <p:nvPr/>
        </p:nvPicPr>
        <p:blipFill>
          <a:blip r:embed="rId5" cstate="print"/>
          <a:srcRect l="4770" r="58660"/>
          <a:stretch>
            <a:fillRect/>
          </a:stretch>
        </p:blipFill>
        <p:spPr>
          <a:xfrm>
            <a:off x="1547664" y="1628800"/>
            <a:ext cx="1752600" cy="4952154"/>
          </a:xfrm>
          <a:prstGeom prst="rect">
            <a:avLst/>
          </a:prstGeom>
        </p:spPr>
      </p:pic>
      <p:pic>
        <p:nvPicPr>
          <p:cNvPr id="7" name="Content Placeholder 3" descr="chip budding example.jpg"/>
          <p:cNvPicPr>
            <a:picLocks noChangeAspect="1"/>
          </p:cNvPicPr>
          <p:nvPr/>
        </p:nvPicPr>
        <p:blipFill>
          <a:blip r:embed="rId5" cstate="print"/>
          <a:srcRect l="68371" t="41528" r="10959" b="6155"/>
          <a:stretch>
            <a:fillRect/>
          </a:stretch>
        </p:blipFill>
        <p:spPr>
          <a:xfrm>
            <a:off x="2555776" y="3573016"/>
            <a:ext cx="990600" cy="2590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96" y="146562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</a:rPr>
              <a:t>T - Bud</a:t>
            </a:r>
            <a:endParaRPr lang="en-CA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11288" y="692696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chemeClr val="bg1"/>
                </a:solidFill>
              </a:rPr>
              <a:t>Chip Bud</a:t>
            </a:r>
            <a:endParaRPr lang="en-CA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32004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T-bud shown above &amp; below, right</a:t>
            </a:r>
          </a:p>
          <a:p>
            <a:endParaRPr lang="en-CA" dirty="0" smtClean="0"/>
          </a:p>
          <a:p>
            <a:r>
              <a:rPr lang="en-CA" dirty="0" smtClean="0"/>
              <a:t>Chip bud shown below, left</a:t>
            </a:r>
            <a:endParaRPr lang="en-CA" dirty="0"/>
          </a:p>
        </p:txBody>
      </p:sp>
      <p:sp>
        <p:nvSpPr>
          <p:cNvPr id="11" name="Freeform 10"/>
          <p:cNvSpPr/>
          <p:nvPr/>
        </p:nvSpPr>
        <p:spPr>
          <a:xfrm>
            <a:off x="6749143" y="4859867"/>
            <a:ext cx="1214362" cy="423333"/>
          </a:xfrm>
          <a:custGeom>
            <a:avLst/>
            <a:gdLst>
              <a:gd name="connsiteX0" fmla="*/ 0 w 1214362"/>
              <a:gd name="connsiteY0" fmla="*/ 307219 h 423333"/>
              <a:gd name="connsiteX1" fmla="*/ 87086 w 1214362"/>
              <a:gd name="connsiteY1" fmla="*/ 176590 h 423333"/>
              <a:gd name="connsiteX2" fmla="*/ 246743 w 1214362"/>
              <a:gd name="connsiteY2" fmla="*/ 74990 h 423333"/>
              <a:gd name="connsiteX3" fmla="*/ 508000 w 1214362"/>
              <a:gd name="connsiteY3" fmla="*/ 16933 h 423333"/>
              <a:gd name="connsiteX4" fmla="*/ 653143 w 1214362"/>
              <a:gd name="connsiteY4" fmla="*/ 2419 h 423333"/>
              <a:gd name="connsiteX5" fmla="*/ 754743 w 1214362"/>
              <a:gd name="connsiteY5" fmla="*/ 31447 h 423333"/>
              <a:gd name="connsiteX6" fmla="*/ 943428 w 1214362"/>
              <a:gd name="connsiteY6" fmla="*/ 74990 h 423333"/>
              <a:gd name="connsiteX7" fmla="*/ 1146628 w 1214362"/>
              <a:gd name="connsiteY7" fmla="*/ 249162 h 423333"/>
              <a:gd name="connsiteX8" fmla="*/ 1204686 w 1214362"/>
              <a:gd name="connsiteY8" fmla="*/ 365276 h 423333"/>
              <a:gd name="connsiteX9" fmla="*/ 1204686 w 1214362"/>
              <a:gd name="connsiteY9" fmla="*/ 423333 h 4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362" h="423333">
                <a:moveTo>
                  <a:pt x="0" y="307219"/>
                </a:moveTo>
                <a:cubicBezTo>
                  <a:pt x="22981" y="261257"/>
                  <a:pt x="45962" y="215295"/>
                  <a:pt x="87086" y="176590"/>
                </a:cubicBezTo>
                <a:cubicBezTo>
                  <a:pt x="128210" y="137885"/>
                  <a:pt x="176591" y="101600"/>
                  <a:pt x="246743" y="74990"/>
                </a:cubicBezTo>
                <a:cubicBezTo>
                  <a:pt x="316895" y="48381"/>
                  <a:pt x="440267" y="29028"/>
                  <a:pt x="508000" y="16933"/>
                </a:cubicBezTo>
                <a:cubicBezTo>
                  <a:pt x="575733" y="4838"/>
                  <a:pt x="612019" y="0"/>
                  <a:pt x="653143" y="2419"/>
                </a:cubicBezTo>
                <a:cubicBezTo>
                  <a:pt x="694267" y="4838"/>
                  <a:pt x="706362" y="19352"/>
                  <a:pt x="754743" y="31447"/>
                </a:cubicBezTo>
                <a:cubicBezTo>
                  <a:pt x="803124" y="43542"/>
                  <a:pt x="878114" y="38704"/>
                  <a:pt x="943428" y="74990"/>
                </a:cubicBezTo>
                <a:cubicBezTo>
                  <a:pt x="1008742" y="111276"/>
                  <a:pt x="1103085" y="200781"/>
                  <a:pt x="1146628" y="249162"/>
                </a:cubicBezTo>
                <a:cubicBezTo>
                  <a:pt x="1190171" y="297543"/>
                  <a:pt x="1195010" y="336248"/>
                  <a:pt x="1204686" y="365276"/>
                </a:cubicBezTo>
                <a:cubicBezTo>
                  <a:pt x="1214362" y="394304"/>
                  <a:pt x="1209524" y="408818"/>
                  <a:pt x="1204686" y="423333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221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Dwarfing Rootstocks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9" name="Content Placeholder 8" descr="graft00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3333" t="11773" b="2250"/>
          <a:stretch>
            <a:fillRect/>
          </a:stretch>
        </p:blipFill>
        <p:spPr>
          <a:xfrm rot="16200000">
            <a:off x="3009615" y="-841262"/>
            <a:ext cx="3096344" cy="90445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 smtClean="0">
                <a:solidFill>
                  <a:srgbClr val="92D050"/>
                </a:solidFill>
              </a:rPr>
              <a:t>High Intensity Apple Orchards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F5D-8E48-4657-AA45-5158E8569094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28674" name="Picture 2" descr="http://www.omafra.gov.on.ca/neworchard/images/apples/7systemf4-zoom.jpg?rand=4939480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52128"/>
            <a:ext cx="7452320" cy="5589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F5D-8E48-4657-AA45-5158E8569094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HORT 1261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34</a:t>
            </a:fld>
            <a:endParaRPr lang="en-CA"/>
          </a:p>
        </p:txBody>
      </p:sp>
      <p:pic>
        <p:nvPicPr>
          <p:cNvPr id="23554" name="Picture 2" descr="http://5000plus.net.au/system/images/95/large/Espaliered%20fruit%20tree.jpg"/>
          <p:cNvPicPr>
            <a:picLocks noChangeAspect="1" noChangeArrowheads="1"/>
          </p:cNvPicPr>
          <p:nvPr/>
        </p:nvPicPr>
        <p:blipFill>
          <a:blip r:embed="rId2" cstate="print"/>
          <a:srcRect b="3447"/>
          <a:stretch>
            <a:fillRect/>
          </a:stretch>
        </p:blipFill>
        <p:spPr bwMode="auto">
          <a:xfrm>
            <a:off x="0" y="40694"/>
            <a:ext cx="9144000" cy="681730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99592" y="0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 smtClean="0">
                <a:solidFill>
                  <a:schemeClr val="bg1"/>
                </a:solidFill>
              </a:rPr>
              <a:t>Espalier Apple Trees</a:t>
            </a:r>
            <a:endParaRPr lang="en-CA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35</a:t>
            </a:fld>
            <a:endParaRPr lang="en-CA"/>
          </a:p>
        </p:txBody>
      </p:sp>
      <p:pic>
        <p:nvPicPr>
          <p:cNvPr id="48130" name="Picture 2" descr="http://www.thegardeningblog.co.za/wp-content/uploads/2011/09/september-8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39594" cy="602128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627784" y="602128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00" dirty="0" smtClean="0"/>
              <a:t>http://www.thegardeningblog.co.za/gardening/apple-espalier/</a:t>
            </a:r>
            <a:endParaRPr lang="en-CA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CC193-343E-45A3-B084-C5E173DAE35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HORT 2463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36</a:t>
            </a:fld>
            <a:endParaRPr lang="en-CA"/>
          </a:p>
        </p:txBody>
      </p:sp>
      <p:pic>
        <p:nvPicPr>
          <p:cNvPr id="49154" name="Picture 2" descr="http://www.magicherbgarden.com/wp-content/uploads/2011/01/Espalier-streetsville-pear-600-x-4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912"/>
            <a:ext cx="8725914" cy="654443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5577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00" dirty="0" smtClean="0"/>
              <a:t>http://www.magicherbgarden.com/2011/01/espalier-beautiful-trees-small-space/</a:t>
            </a:r>
            <a:endParaRPr lang="en-CA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-97651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 smtClean="0">
                <a:solidFill>
                  <a:schemeClr val="bg1"/>
                </a:solidFill>
              </a:rPr>
              <a:t>Espalier Pear Tree</a:t>
            </a:r>
            <a:endParaRPr lang="en-CA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Reasons For Failure of a Graft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 overactive rootstock resulting in bleeding</a:t>
            </a:r>
          </a:p>
          <a:p>
            <a:r>
              <a:rPr lang="en-CA" dirty="0" smtClean="0"/>
              <a:t>Presence of a virus, insect or disease</a:t>
            </a:r>
          </a:p>
          <a:p>
            <a:r>
              <a:rPr lang="en-CA" dirty="0" smtClean="0"/>
              <a:t>Poor matching of cambium</a:t>
            </a:r>
          </a:p>
          <a:p>
            <a:r>
              <a:rPr lang="en-CA" dirty="0" smtClean="0"/>
              <a:t>Drying out of the graft union</a:t>
            </a:r>
          </a:p>
          <a:p>
            <a:r>
              <a:rPr lang="en-CA" dirty="0" smtClean="0"/>
              <a:t>Desiccated scions</a:t>
            </a:r>
          </a:p>
          <a:p>
            <a:r>
              <a:rPr lang="en-CA" dirty="0" smtClean="0"/>
              <a:t>Scion was placed upside down (polarity)</a:t>
            </a:r>
          </a:p>
          <a:p>
            <a:r>
              <a:rPr lang="en-CA" dirty="0" smtClean="0"/>
              <a:t>Incompatibility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37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Symptoms of Graft Failure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High failure rate at the graft union</a:t>
            </a:r>
          </a:p>
          <a:p>
            <a:r>
              <a:rPr lang="en-CA" dirty="0" smtClean="0"/>
              <a:t>Yellowing of foliage in the latter part of the growing season</a:t>
            </a:r>
          </a:p>
          <a:p>
            <a:r>
              <a:rPr lang="en-CA" dirty="0" smtClean="0"/>
              <a:t>Death in a year or two after grafting</a:t>
            </a:r>
          </a:p>
          <a:p>
            <a:r>
              <a:rPr lang="en-CA" dirty="0" smtClean="0"/>
              <a:t>Overgrowth above and below the graft union</a:t>
            </a:r>
          </a:p>
          <a:p>
            <a:r>
              <a:rPr lang="en-CA" dirty="0" smtClean="0"/>
              <a:t>Excessive suckering of rootstock</a:t>
            </a:r>
          </a:p>
          <a:p>
            <a:r>
              <a:rPr lang="en-CA" dirty="0" smtClean="0"/>
              <a:t>Graft components breaking apart 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38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-234280"/>
            <a:ext cx="8964488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rgbClr val="92D050"/>
                </a:solidFill>
              </a:rPr>
              <a:t>Poorly matched scion an rootstock</a:t>
            </a:r>
            <a:endParaRPr lang="en-US" sz="4000" b="1" dirty="0">
              <a:solidFill>
                <a:srgbClr val="92D050"/>
              </a:solidFill>
            </a:endParaRPr>
          </a:p>
        </p:txBody>
      </p:sp>
      <p:pic>
        <p:nvPicPr>
          <p:cNvPr id="1026" name="fbfaf2e7-b898-4fce-be55-5f959611fd0e" descr="7DCCEE62-878B-4235-95D0-1F366B554B62@hom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" b="2318"/>
          <a:stretch/>
        </p:blipFill>
        <p:spPr bwMode="auto">
          <a:xfrm>
            <a:off x="3733800" y="1083075"/>
            <a:ext cx="4572000" cy="5774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2438400"/>
            <a:ext cx="2743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Scion</a:t>
            </a:r>
          </a:p>
          <a:p>
            <a:pPr algn="r"/>
            <a:endParaRPr lang="en-US" sz="3200" b="1" dirty="0"/>
          </a:p>
          <a:p>
            <a:pPr algn="r"/>
            <a:endParaRPr lang="en-US" sz="3200" b="1" dirty="0" smtClean="0"/>
          </a:p>
          <a:p>
            <a:pPr algn="r"/>
            <a:r>
              <a:rPr lang="en-US" sz="3200" b="1" dirty="0" smtClean="0"/>
              <a:t>Graft Union</a:t>
            </a:r>
          </a:p>
          <a:p>
            <a:pPr algn="r"/>
            <a:endParaRPr lang="en-US" sz="3200" b="1" dirty="0"/>
          </a:p>
          <a:p>
            <a:pPr algn="r"/>
            <a:endParaRPr lang="en-US" sz="3200" b="1" dirty="0" smtClean="0"/>
          </a:p>
          <a:p>
            <a:pPr algn="r"/>
            <a:r>
              <a:rPr lang="en-US" sz="3200" b="1" dirty="0" smtClean="0"/>
              <a:t>Root stock</a:t>
            </a:r>
            <a:endParaRPr lang="en-US" sz="3200" b="1" dirty="0"/>
          </a:p>
        </p:txBody>
      </p:sp>
      <p:sp>
        <p:nvSpPr>
          <p:cNvPr id="5" name="Right Arrow 4"/>
          <p:cNvSpPr/>
          <p:nvPr/>
        </p:nvSpPr>
        <p:spPr>
          <a:xfrm>
            <a:off x="3733800" y="2667000"/>
            <a:ext cx="1371600" cy="3048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764130" y="4205156"/>
            <a:ext cx="1950869" cy="3048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737498" y="5562600"/>
            <a:ext cx="2282301" cy="3048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9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1259632" y="2348880"/>
            <a:ext cx="65969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rgbClr val="92D050"/>
                </a:solidFill>
                <a:effectLst/>
              </a:rPr>
              <a:t>Reasons For Grafting</a:t>
            </a:r>
            <a:endParaRPr lang="en-US" sz="5400" b="1" cap="none" spc="0" dirty="0">
              <a:ln/>
              <a:solidFill>
                <a:srgbClr val="92D05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339752" y="1916832"/>
            <a:ext cx="474681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600" b="1" cap="none" spc="0" dirty="0" smtClean="0">
                <a:ln/>
                <a:solidFill>
                  <a:schemeClr val="accent3"/>
                </a:solidFill>
                <a:effectLst/>
              </a:rPr>
              <a:t>Questions?!!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136815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CA" sz="3600" dirty="0" smtClean="0">
                <a:solidFill>
                  <a:schemeClr val="tx2">
                    <a:lumMod val="90000"/>
                  </a:schemeClr>
                </a:solidFill>
              </a:rPr>
              <a:t>Can’t be reproduced by any other asexual means</a:t>
            </a:r>
            <a:endParaRPr lang="en-CA" sz="36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1026" name="Picture 2" descr="https://www.fruitsaladtrees.com/images/uploads/DisplayFS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060848"/>
            <a:ext cx="4649797" cy="4176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99592" y="6237312"/>
            <a:ext cx="3222104" cy="27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/>
              <a:t>https://www.pinterest.com/selvielango/grafting/</a:t>
            </a:r>
            <a:endParaRPr lang="en-CA" sz="1100" dirty="0"/>
          </a:p>
        </p:txBody>
      </p:sp>
      <p:pic>
        <p:nvPicPr>
          <p:cNvPr id="1028" name="Picture 4" descr="http://3.bp.blogspot.com/-uhJOxxgEtnM/U6cA6TvwVxI/AAAAAAAALjY/5_Xb-t_MgGs/s1600/graft+shiro+wk3+bet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1988840"/>
            <a:ext cx="3331057" cy="432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5148064" y="6309320"/>
            <a:ext cx="3582144" cy="27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/>
              <a:t>http://growinggreener.blogspot.ca/2014_06_01_archive.html</a:t>
            </a:r>
            <a:endParaRPr lang="en-CA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 To change the size of the resulting Plant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/>
          <a:srcRect b="18900"/>
          <a:stretch>
            <a:fillRect/>
          </a:stretch>
        </p:blipFill>
        <p:spPr bwMode="auto">
          <a:xfrm>
            <a:off x="2699792" y="1592516"/>
            <a:ext cx="3913187" cy="4805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059832" y="6397878"/>
            <a:ext cx="3438128" cy="27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/>
              <a:t>http://www.thetreefarm.com/spruce-blue-sester-dwarf</a:t>
            </a:r>
            <a:endParaRPr lang="en-CA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Produce Disease Resistance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95236" name="Picture 4" descr="http://postmediavancouversun.files.wordpress.com/2012/05/roseng6825.jpg"/>
          <p:cNvPicPr>
            <a:picLocks noChangeAspect="1" noChangeArrowheads="1"/>
          </p:cNvPicPr>
          <p:nvPr/>
        </p:nvPicPr>
        <p:blipFill>
          <a:blip r:embed="rId2" cstate="print"/>
          <a:srcRect l="15402" r="6304"/>
          <a:stretch>
            <a:fillRect/>
          </a:stretch>
        </p:blipFill>
        <p:spPr bwMode="auto">
          <a:xfrm>
            <a:off x="3851920" y="1942278"/>
            <a:ext cx="5292080" cy="4509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779912" y="6427113"/>
            <a:ext cx="53640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/>
              <a:t>http://blogs.vancouversun.com/2012/05/04/heres-the-hottest-thing-in-tomatoes-this-year/</a:t>
            </a:r>
            <a:endParaRPr lang="en-CA" sz="1100" dirty="0"/>
          </a:p>
        </p:txBody>
      </p:sp>
      <p:pic>
        <p:nvPicPr>
          <p:cNvPr id="95238" name="Picture 6" descr="http://www.goodharvestfarms.com/images/tour/grafting-tomatoes.jpg"/>
          <p:cNvPicPr>
            <a:picLocks noChangeAspect="1" noChangeArrowheads="1"/>
          </p:cNvPicPr>
          <p:nvPr/>
        </p:nvPicPr>
        <p:blipFill>
          <a:blip r:embed="rId3" cstate="print"/>
          <a:srcRect l="5840"/>
          <a:stretch>
            <a:fillRect/>
          </a:stretch>
        </p:blipFill>
        <p:spPr bwMode="auto">
          <a:xfrm>
            <a:off x="179512" y="2070454"/>
            <a:ext cx="3631785" cy="25826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827584" y="4653136"/>
            <a:ext cx="21836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dirty="0" smtClean="0"/>
              <a:t>http://www.goodharvestfarms.com/</a:t>
            </a:r>
            <a:endParaRPr lang="en-CA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Provide a suitable pollinator variety - ‘</a:t>
            </a:r>
            <a:r>
              <a:rPr lang="en-CA" dirty="0" err="1" smtClean="0"/>
              <a:t>Topworked</a:t>
            </a:r>
            <a:r>
              <a:rPr lang="en-CA" dirty="0" smtClean="0"/>
              <a:t>’ plant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96258" name="Picture 2" descr="https://vcbfblog.files.wordpress.com/2013/05/aviumkanzan_cutler_20070422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484784"/>
            <a:ext cx="6768752" cy="5076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059832" y="659639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 smtClean="0"/>
              <a:t>https://vcbfblog.wordpress.com/tag/grafted-cherry-tree/</a:t>
            </a:r>
            <a:endParaRPr lang="en-CA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To change the form of a resulting plant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1026" name="Picture 2" descr="http://www.richsfoxwillowpines.com/resources/uploads/products/338/Caragana_arborescens_Walker_1_8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10445"/>
            <a:ext cx="3456384" cy="5252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6024" y="6382489"/>
            <a:ext cx="32038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http://www.richsfoxwillowpines.com/catalog</a:t>
            </a:r>
            <a:r>
              <a:rPr lang="en-US" sz="1100" dirty="0"/>
              <a:t>/?</a:t>
            </a:r>
            <a:r>
              <a:rPr lang="en-US" sz="1100" dirty="0" smtClean="0"/>
              <a:t>category=1&amp;product=338</a:t>
            </a:r>
            <a:endParaRPr lang="en-US" sz="1100" dirty="0"/>
          </a:p>
        </p:txBody>
      </p:sp>
      <p:pic>
        <p:nvPicPr>
          <p:cNvPr id="8" name="Picture 2" descr="http://www.blueviewnurseries.com/images/Top_Graft_Icee_Bl_Ju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8332" y="1556792"/>
            <a:ext cx="3444108" cy="4868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580112" y="6381328"/>
            <a:ext cx="2862064" cy="27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/>
              <a:t>http://www.blueviewnurseries.com/topiary.html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75394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2663</TotalTime>
  <Words>779</Words>
  <Application>Microsoft Office PowerPoint</Application>
  <PresentationFormat>On-screen Show (4:3)</PresentationFormat>
  <Paragraphs>207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Century</vt:lpstr>
      <vt:lpstr>Rockwell</vt:lpstr>
      <vt:lpstr>Times New Roman</vt:lpstr>
      <vt:lpstr>Wingdings 2</vt:lpstr>
      <vt:lpstr>Foundry</vt:lpstr>
      <vt:lpstr>PowerPoint Presentation</vt:lpstr>
      <vt:lpstr>What is Grafting?</vt:lpstr>
      <vt:lpstr>Grafting</vt:lpstr>
      <vt:lpstr>PowerPoint Presentation</vt:lpstr>
      <vt:lpstr>PowerPoint Presentation</vt:lpstr>
      <vt:lpstr> To change the size of the resulting Plant</vt:lpstr>
      <vt:lpstr>Produce Disease Resistance</vt:lpstr>
      <vt:lpstr>Provide a suitable pollinator variety - ‘Topworked’ plant</vt:lpstr>
      <vt:lpstr>To change the form of a resulting plant</vt:lpstr>
      <vt:lpstr>To produce earlier flowering or fruiting</vt:lpstr>
      <vt:lpstr>To repair damaged plants</vt:lpstr>
      <vt:lpstr>To change the variety of the resulting plant</vt:lpstr>
      <vt:lpstr>To create plants tolerant to environmental conditions</vt:lpstr>
      <vt:lpstr>To create something new</vt:lpstr>
      <vt:lpstr>Graft Compatibility</vt:lpstr>
      <vt:lpstr>Requirements For Success</vt:lpstr>
      <vt:lpstr>Interstock</vt:lpstr>
      <vt:lpstr>PowerPoint Presentation</vt:lpstr>
      <vt:lpstr>The Graft Union</vt:lpstr>
      <vt:lpstr>Graft Union Environment</vt:lpstr>
      <vt:lpstr>Callus Formation</vt:lpstr>
      <vt:lpstr>PowerPoint Presentation</vt:lpstr>
      <vt:lpstr>Callus Formation</vt:lpstr>
      <vt:lpstr>Hot Pipe Callusing</vt:lpstr>
      <vt:lpstr>PowerPoint Presentation</vt:lpstr>
      <vt:lpstr>PowerPoint Presentation</vt:lpstr>
      <vt:lpstr>PowerPoint Presentation</vt:lpstr>
      <vt:lpstr>Cambium formation</vt:lpstr>
      <vt:lpstr>PowerPoint Presentation</vt:lpstr>
      <vt:lpstr>Budding Healing Process</vt:lpstr>
      <vt:lpstr>Budding Healing Process</vt:lpstr>
      <vt:lpstr>Dwarfing Rootstocks</vt:lpstr>
      <vt:lpstr>High Intensity Apple Orchards</vt:lpstr>
      <vt:lpstr>PowerPoint Presentation</vt:lpstr>
      <vt:lpstr>PowerPoint Presentation</vt:lpstr>
      <vt:lpstr>PowerPoint Presentation</vt:lpstr>
      <vt:lpstr>Reasons For Failure of a Graft</vt:lpstr>
      <vt:lpstr>Symptoms of Graft Failure</vt:lpstr>
      <vt:lpstr>Poorly matched scion an rootstock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</dc:creator>
  <cp:lastModifiedBy>Maria Valana</cp:lastModifiedBy>
  <cp:revision>48</cp:revision>
  <cp:lastPrinted>1601-01-01T00:00:00Z</cp:lastPrinted>
  <dcterms:created xsi:type="dcterms:W3CDTF">1601-01-01T00:00:00Z</dcterms:created>
  <dcterms:modified xsi:type="dcterms:W3CDTF">2018-11-20T20:06:53Z</dcterms:modified>
</cp:coreProperties>
</file>